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sldIdLst>
    <p:sldId id="257" r:id="rId2"/>
    <p:sldId id="276" r:id="rId3"/>
    <p:sldId id="258" r:id="rId4"/>
    <p:sldId id="272" r:id="rId5"/>
    <p:sldId id="273" r:id="rId6"/>
    <p:sldId id="269" r:id="rId7"/>
    <p:sldId id="270" r:id="rId8"/>
    <p:sldId id="267" r:id="rId9"/>
    <p:sldId id="271" r:id="rId10"/>
    <p:sldId id="277" r:id="rId11"/>
    <p:sldId id="265" r:id="rId12"/>
    <p:sldId id="268" r:id="rId13"/>
    <p:sldId id="266" r:id="rId14"/>
    <p:sldId id="259" r:id="rId15"/>
    <p:sldId id="260" r:id="rId16"/>
    <p:sldId id="261" r:id="rId17"/>
    <p:sldId id="262" r:id="rId18"/>
    <p:sldId id="274" r:id="rId19"/>
    <p:sldId id="275" r:id="rId20"/>
  </p:sldIdLst>
  <p:sldSz cx="9144000" cy="6858000" type="screen4x3"/>
  <p:notesSz cx="6858000" cy="9144000"/>
  <p:embeddedFontLst>
    <p:embeddedFont>
      <p:font typeface="Acumin Pro" panose="020B0504020202020204" pitchFamily="34" charset="77"/>
      <p:regular r:id="rId21"/>
      <p:bold r:id="rId22"/>
      <p:italic r:id="rId23"/>
      <p:boldItalic r:id="rId24"/>
    </p:embeddedFont>
    <p:embeddedFont>
      <p:font typeface="Acumin Pro ExtraCondensed" panose="020B0508020202020204" pitchFamily="34" charset="77"/>
      <p:regular r:id="rId25"/>
      <p:bold r:id="rId26"/>
      <p:italic r:id="rId27"/>
      <p:boldItalic r:id="rId28"/>
    </p:embeddedFont>
    <p:embeddedFont>
      <p:font typeface="Acumin Pro ExtraCondensed Smbd" panose="020B0708020202020204" pitchFamily="34" charset="77"/>
      <p:regular r:id="rId29"/>
      <p:bold r:id="rId30"/>
      <p:italic r:id="rId31"/>
      <p:boldItalic r:id="rId32"/>
    </p:embeddedFont>
    <p:embeddedFont>
      <p:font typeface="Acumin Pro Medium" panose="020B0604020202020204" pitchFamily="34" charset="77"/>
      <p:regular r:id="rId33"/>
      <p:italic r:id="rId34"/>
    </p:embeddedFont>
    <p:embeddedFont>
      <p:font typeface="Acumin Pro Semibold" panose="020B0704020202020204" pitchFamily="34" charset="77"/>
      <p:regular r:id="rId35"/>
      <p:bold r:id="rId36"/>
      <p:italic r:id="rId37"/>
      <p:boldItalic r:id="rId38"/>
    </p:embeddedFont>
    <p:embeddedFont>
      <p:font typeface="Acumin Pro SemiCondensed" panose="020B0506020202020204" pitchFamily="34" charset="77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United Sans Cd Md" pitchFamily="2" charset="77"/>
      <p:regular r:id="rId44"/>
    </p:embeddedFont>
    <p:embeddedFont>
      <p:font typeface="United Sans Reg Medium" pitchFamily="2" charset="77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61"/>
    <p:restoredTop sz="94674"/>
  </p:normalViewPr>
  <p:slideViewPr>
    <p:cSldViewPr snapToGrid="0" snapToObjects="1">
      <p:cViewPr varScale="1">
        <p:scale>
          <a:sx n="105" d="100"/>
          <a:sy n="105" d="100"/>
        </p:scale>
        <p:origin x="1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PT Accessibility">
            <a:extLst>
              <a:ext uri="{FF2B5EF4-FFF2-40B4-BE49-F238E27FC236}">
                <a16:creationId xmlns:a16="http://schemas.microsoft.com/office/drawing/2014/main" id="{7218C6A0-FE47-3C49-9974-F3CABE12FB6E}"/>
              </a:ext>
            </a:extLst>
          </p:cNvPr>
          <p:cNvSpPr txBox="1"/>
          <p:nvPr userDrawn="1"/>
        </p:nvSpPr>
        <p:spPr>
          <a:xfrm>
            <a:off x="1110838" y="1877220"/>
            <a:ext cx="612875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Support the Purdue University brand in your presentations by using a brand-friendly template. This template uses an accessible master layout. Please note that some changes </a:t>
            </a:r>
            <a:br>
              <a:rPr lang="en-US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</a:br>
            <a:r>
              <a:rPr lang="en-US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to the PowerPoint template could impact accessibility by those with disabilities. Follow the instructions provided by Microsoft Office to ensure that your PowerPoint presentations are accessible to all users: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PT Accessibility URL" descr="PPT Accessibility URL">
            <a:extLst>
              <a:ext uri="{FF2B5EF4-FFF2-40B4-BE49-F238E27FC236}">
                <a16:creationId xmlns:a16="http://schemas.microsoft.com/office/drawing/2014/main" id="{BA1A708E-CC6F-5046-B62E-67EF72C834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0837" y="4133385"/>
            <a:ext cx="5765747" cy="75482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0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support.office.com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-us/article/Make-your-PowerPoint-presentations-accessible-6f7772b2-2f33-4bd2-8ca7-dae3b2b3ef25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BC758-D59E-8E44-B1BB-3467BE203B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4206" y="6202177"/>
            <a:ext cx="856701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8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6116" y="1626244"/>
            <a:ext cx="5933959" cy="152349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Slide </a:t>
            </a:r>
            <a:r>
              <a:rPr lang="en-US" dirty="0" err="1"/>
              <a:t>Acumin</a:t>
            </a:r>
            <a:r>
              <a:rPr lang="en-US" dirty="0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121760" y="3990084"/>
            <a:ext cx="5322202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25" name="Black Triangle">
            <a:extLst>
              <a:ext uri="{FF2B5EF4-FFF2-40B4-BE49-F238E27FC236}">
                <a16:creationId xmlns:a16="http://schemas.microsoft.com/office/drawing/2014/main" id="{B39FD579-3334-AA49-8C7F-768033B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8410660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64F09F-C5BA-684C-A56A-B03CA4F272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0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8" pos="6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213" y="1345166"/>
            <a:ext cx="5491495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1465" y="1962540"/>
            <a:ext cx="55245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</p:txBody>
      </p:sp>
      <p:sp>
        <p:nvSpPr>
          <p:cNvPr id="28" name="Date">
            <a:extLst>
              <a:ext uri="{FF2B5EF4-FFF2-40B4-BE49-F238E27FC236}">
                <a16:creationId xmlns:a16="http://schemas.microsoft.com/office/drawing/2014/main" id="{32B67432-75BE-B145-B884-FF16D239E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2587" y="6202177"/>
            <a:ext cx="77832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0A9CB2-D1BB-6449-AC05-3EA17EC18A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32">
          <p15:clr>
            <a:srgbClr val="FBAE40"/>
          </p15:clr>
        </p15:guide>
        <p15:guide id="7" pos="984">
          <p15:clr>
            <a:srgbClr val="FBAE40"/>
          </p15:clr>
        </p15:guide>
        <p15:guide id="8" pos="696">
          <p15:clr>
            <a:srgbClr val="FBAE40"/>
          </p15:clr>
        </p15:guide>
        <p15:guide id="9" pos="11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 &amp; Pic/Ch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679" y="1345166"/>
            <a:ext cx="5466371" cy="338554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4B5CCD19-DE21-294C-8B0B-3103725AE0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8501" y="1917388"/>
            <a:ext cx="3443499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Picture or Chart" descr="Picture or Chart">
            <a:extLst>
              <a:ext uri="{FF2B5EF4-FFF2-40B4-BE49-F238E27FC236}">
                <a16:creationId xmlns:a16="http://schemas.microsoft.com/office/drawing/2014/main" id="{699BD747-48B6-2547-8F7C-25A44594F6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5675" y="1920875"/>
            <a:ext cx="3965575" cy="2982913"/>
          </a:xfrm>
        </p:spPr>
        <p:txBody>
          <a:bodyPr lIns="0" tIns="0" rIns="0" bIns="0" anchor="ctr" anchorCtr="0"/>
          <a:lstStyle>
            <a:lvl1pPr algn="ctr">
              <a:defRPr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Insert picture or chart here</a:t>
            </a:r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CF069E70-AF49-2042-836A-1CC5C09B9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7270" y="6202177"/>
            <a:ext cx="84363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BCC405A1-23C8-8E4E-940E-49CA3B709385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50D54855-2B56-7D4D-BC1F-BBB8B58B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FD9354-A837-7044-876A-C7ACD98051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6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" descr="Description of Picture">
            <a:extLst>
              <a:ext uri="{FF2B5EF4-FFF2-40B4-BE49-F238E27FC236}">
                <a16:creationId xmlns:a16="http://schemas.microsoft.com/office/drawing/2014/main" id="{B6A7C9B5-3617-0144-A4ED-16186741E8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hoto Caption">
            <a:extLst>
              <a:ext uri="{FF2B5EF4-FFF2-40B4-BE49-F238E27FC236}">
                <a16:creationId xmlns:a16="http://schemas.microsoft.com/office/drawing/2014/main" id="{0D6DAF39-EE35-6843-807B-FF770BE21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381000" y="304800"/>
            <a:ext cx="2879168" cy="125342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1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/>
              <a:t>Brief photo caption. Place in top left or right corner. </a:t>
            </a:r>
            <a:r>
              <a:rPr lang="en-US" dirty="0" err="1"/>
              <a:t>Acumin</a:t>
            </a:r>
            <a:r>
              <a:rPr lang="en-US" dirty="0"/>
              <a:t> Pro Bold 18 pt. Make text black or white for legibility.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4207" y="6202177"/>
            <a:ext cx="856700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DCED6-DD74-A047-8ABB-9CA6E708F5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5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2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0" y="0"/>
            <a:ext cx="9143999" cy="6852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170159" y="1466566"/>
            <a:ext cx="4814498" cy="12109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8600" b="0" i="0" cap="none" spc="0">
                <a:solidFill>
                  <a:schemeClr val="accent2"/>
                </a:solidFill>
                <a:latin typeface="United Sans Reg Medium" pitchFamily="2" charset="77"/>
              </a:defRPr>
            </a:lvl1pPr>
          </a:lstStyle>
          <a:p>
            <a:r>
              <a:rPr lang="en-US" dirty="0"/>
              <a:t>123</a:t>
            </a:r>
          </a:p>
        </p:txBody>
      </p:sp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1986208" y="2744421"/>
            <a:ext cx="5179092" cy="44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0B79470A-88E7-9241-9D11-9A69D76233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86207" y="2706475"/>
            <a:ext cx="5171597" cy="553998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600" b="1" i="0" spc="300">
                <a:solidFill>
                  <a:schemeClr val="accent4"/>
                </a:solidFill>
                <a:latin typeface="United Sans Cd Md" pitchFamily="50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TOPIC OR TITLE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6451" y="3540352"/>
            <a:ext cx="5008850" cy="1122744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 dirty="0"/>
              <a:t>Fact or highlight. </a:t>
            </a:r>
            <a:r>
              <a:rPr lang="en-US" dirty="0" err="1"/>
              <a:t>Acumin</a:t>
            </a:r>
            <a:r>
              <a:rPr lang="en-US" dirty="0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5646" y="6202177"/>
            <a:ext cx="765261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ECCBD8-A02B-8247-BD0D-D0B533CA52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93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89144" y="1557666"/>
            <a:ext cx="5500897" cy="8540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7311" y="2578489"/>
            <a:ext cx="5500891" cy="880790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Conclusion, call to action or contact information.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pic>
        <p:nvPicPr>
          <p:cNvPr id="21" name="Black Triangle">
            <a:extLst>
              <a:ext uri="{FF2B5EF4-FFF2-40B4-BE49-F238E27FC236}">
                <a16:creationId xmlns:a16="http://schemas.microsoft.com/office/drawing/2014/main" id="{237F821D-D4B4-C442-814B-E1605BD7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22" name="Date">
            <a:extLst>
              <a:ext uri="{FF2B5EF4-FFF2-40B4-BE49-F238E27FC236}">
                <a16:creationId xmlns:a16="http://schemas.microsoft.com/office/drawing/2014/main" id="{F8CD2E15-DFA2-0F4C-8839-A9AD4504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3394" y="6202177"/>
            <a:ext cx="817513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68F7DA-BBDF-494A-8BD9-2DCF949E29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6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15646" y="6202177"/>
            <a:ext cx="765261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3384" y="6219163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433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FF833F-712C-324A-8187-5455C581BDBA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09" r:id="rId2"/>
    <p:sldLayoutId id="2147483720" r:id="rId3"/>
    <p:sldLayoutId id="2147483721" r:id="rId4"/>
    <p:sldLayoutId id="2147483722" r:id="rId5"/>
    <p:sldLayoutId id="2147483723" r:id="rId6"/>
    <p:sldLayoutId id="2147483724" r:id="rId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0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C6DAED2-C73D-2443-84E6-FD89A1066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116" y="1626244"/>
            <a:ext cx="5933959" cy="784830"/>
          </a:xfrm>
        </p:spPr>
        <p:txBody>
          <a:bodyPr/>
          <a:lstStyle/>
          <a:p>
            <a:r>
              <a:rPr lang="en-US" dirty="0"/>
              <a:t>Project PAVECOM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021E30B-3F73-3D4B-B22E-DFCD13F09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760" y="3990084"/>
            <a:ext cx="5322202" cy="677108"/>
          </a:xfrm>
        </p:spPr>
        <p:txBody>
          <a:bodyPr/>
          <a:lstStyle/>
          <a:p>
            <a:r>
              <a:rPr lang="en-US" dirty="0"/>
              <a:t>Cullen Dahleen, Steve Hannah, Nick Johnson and </a:t>
            </a:r>
            <a:r>
              <a:rPr lang="en-US" dirty="0" err="1"/>
              <a:t>Bri</a:t>
            </a:r>
            <a:r>
              <a:rPr lang="en-US" dirty="0"/>
              <a:t> Meyer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4EEC893F-2E6E-8648-8011-345CAE3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C6C36F4-D49A-904E-968D-C3A9784A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2452D71F-3F5E-6240-9DA3-58728BC02BDD}"/>
              </a:ext>
            </a:extLst>
          </p:cNvPr>
          <p:cNvSpPr txBox="1">
            <a:spLocks/>
          </p:cNvSpPr>
          <p:nvPr/>
        </p:nvSpPr>
        <p:spPr bwMode="blackWhite">
          <a:xfrm>
            <a:off x="1116115" y="2644170"/>
            <a:ext cx="7393901" cy="1218795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1" kern="1200" cap="all" spc="0" baseline="0">
                <a:solidFill>
                  <a:schemeClr val="bg1"/>
                </a:solidFill>
                <a:latin typeface="Acumin Pro ExtraCondensed" panose="020B0508020202020204" pitchFamily="34" charset="77"/>
                <a:ea typeface="+mj-ea"/>
                <a:cs typeface="+mj-cs"/>
              </a:defRPr>
            </a:lvl1pPr>
          </a:lstStyle>
          <a:p>
            <a:r>
              <a:rPr lang="en-US" sz="4800" b="0" dirty="0"/>
              <a:t>Planning Autonomous Vehicle expedition using Convex Optimization</a:t>
            </a:r>
          </a:p>
        </p:txBody>
      </p:sp>
    </p:spTree>
    <p:extLst>
      <p:ext uri="{BB962C8B-B14F-4D97-AF65-F5344CB8AC3E}">
        <p14:creationId xmlns:p14="http://schemas.microsoft.com/office/powerpoint/2010/main" val="266474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Bubble Algorithm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Cullen Dahleen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8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Bubbles &amp; Cube </a:t>
            </a:r>
            <a:r>
              <a:rPr lang="en-US" dirty="0" err="1"/>
              <a:t>Algorithim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9A551606-6DE1-BD45-B8A4-1DCA2AC5D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213" y="1345166"/>
            <a:ext cx="5491495" cy="338554"/>
          </a:xfrm>
        </p:spPr>
        <p:txBody>
          <a:bodyPr/>
          <a:lstStyle/>
          <a:p>
            <a:r>
              <a:rPr lang="en-US" dirty="0"/>
              <a:t>Bubble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Body Text">
                <a:extLst>
                  <a:ext uri="{FF2B5EF4-FFF2-40B4-BE49-F238E27FC236}">
                    <a16:creationId xmlns:a16="http://schemas.microsoft.com/office/drawing/2014/main" id="{1D37C11B-143A-F242-BB46-7995C2A2FD9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00095" y="1872880"/>
                <a:ext cx="4860638" cy="3474720"/>
              </a:xfrm>
            </p:spPr>
            <p:txBody>
              <a:bodyPr/>
              <a:lstStyle/>
              <a:p>
                <a:pPr lvl="0"/>
                <a:r>
                  <a:rPr lang="en-US" sz="1400" dirty="0"/>
                  <a:t>Generate Bubble is based off previous 2-D work to develop a constrained trajectory solution space</a:t>
                </a:r>
              </a:p>
              <a:p>
                <a:pPr lvl="0"/>
                <a:endParaRPr lang="en-US" sz="1400" dirty="0"/>
              </a:p>
              <a:p>
                <a:pPr lvl="0"/>
                <a:r>
                  <a:rPr lang="en-US" sz="1400" dirty="0"/>
                  <a:t>Inputs: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Reference trajectory: P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400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Obstacle set:  O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Bubble Bounds: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Constraint set such that bubbles are less than 5% of 3-D workspace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1600" dirty="0"/>
                  <a:t>An additional 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0"/>
                <a:endParaRPr lang="en-US" dirty="0"/>
              </a:p>
            </p:txBody>
          </p:sp>
        </mc:Choice>
        <mc:Fallback>
          <p:sp>
            <p:nvSpPr>
              <p:cNvPr id="4" name="Body Text">
                <a:extLst>
                  <a:ext uri="{FF2B5EF4-FFF2-40B4-BE49-F238E27FC236}">
                    <a16:creationId xmlns:a16="http://schemas.microsoft.com/office/drawing/2014/main" id="{1D37C11B-143A-F242-BB46-7995C2A2F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00095" y="1872880"/>
                <a:ext cx="4860638" cy="3474720"/>
              </a:xfrm>
              <a:blipFill>
                <a:blip r:embed="rId2"/>
                <a:stretch>
                  <a:fillRect l="-2344" t="-1825"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3A913-9C5F-A842-B79F-55BDB7421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3620" r="7387" b="6401"/>
          <a:stretch/>
        </p:blipFill>
        <p:spPr>
          <a:xfrm>
            <a:off x="5363372" y="4295380"/>
            <a:ext cx="3017535" cy="2290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54B31-C8E3-7444-A1BA-CCD99239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662" y="1006287"/>
            <a:ext cx="2196370" cy="2177835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BE495AC6-F77D-6C4F-91A0-5B5935743721}"/>
              </a:ext>
            </a:extLst>
          </p:cNvPr>
          <p:cNvSpPr/>
          <p:nvPr/>
        </p:nvSpPr>
        <p:spPr>
          <a:xfrm>
            <a:off x="6532551" y="3225405"/>
            <a:ext cx="746073" cy="9591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76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Bubbles &amp; Cube </a:t>
            </a:r>
            <a:r>
              <a:rPr lang="en-US" dirty="0" err="1"/>
              <a:t>Algorithim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94E1787-CE08-B449-81F6-9367FF680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217" y="1352914"/>
                <a:ext cx="5112971" cy="454996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2200" b="1" i="0" kern="1200">
                    <a:solidFill>
                      <a:schemeClr val="accent2"/>
                    </a:solidFill>
                    <a:latin typeface="Acumin Pro SemiCondensed" panose="020B0506020202020204" pitchFamily="34" charset="77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9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1400" dirty="0"/>
                  <a:t>Processing chain</a:t>
                </a:r>
              </a:p>
              <a:p>
                <a:pPr marL="800100" lvl="1" indent="-342900" algn="l">
                  <a:buFont typeface="Wingdings" pitchFamily="2" charset="2"/>
                  <a:buChar char="§"/>
                </a:pPr>
                <a:r>
                  <a:rPr lang="en-US" sz="1400" dirty="0"/>
                  <a:t>For each discretized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1200150" lvl="2" indent="-285750" algn="l">
                  <a:buFont typeface="Wingdings" pitchFamily="2" charset="2"/>
                  <a:buChar char="§"/>
                </a:pPr>
                <a:r>
                  <a:rPr lang="en-US" sz="1400" dirty="0"/>
                  <a:t>Bubble,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with center,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and radius,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1657350" lvl="3" indent="-285750" algn="l">
                  <a:buFont typeface="Wingdings" pitchFamily="2" charset="2"/>
                  <a:buChar char="§"/>
                </a:pPr>
                <a:r>
                  <a:rPr lang="en-US" sz="1400" dirty="0"/>
                  <a:t>S.T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1657350" lvl="3" indent="-285750" algn="l">
                  <a:buFont typeface="Wingdings" pitchFamily="2" charset="2"/>
                  <a:buChar char="§"/>
                </a:pPr>
                <a:r>
                  <a:rPr lang="en-US" sz="1400" dirty="0"/>
                  <a:t>S.T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1657350" lvl="3" indent="-285750" algn="l">
                  <a:buFont typeface="Wingdings" pitchFamily="2" charset="2"/>
                  <a:buChar char="§"/>
                </a:pPr>
                <a:r>
                  <a:rPr lang="en-US" sz="1400" dirty="0"/>
                  <a:t>Center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742950" lvl="1" indent="-285750" algn="l">
                  <a:buFont typeface="Wingdings" pitchFamily="2" charset="2"/>
                  <a:buChar char="§"/>
                </a:pPr>
                <a:r>
                  <a:rPr lang="en-US" sz="1700" dirty="0"/>
                  <a:t>Generate Bubble attempts to place the largest bubble possible 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700" dirty="0"/>
              </a:p>
              <a:p>
                <a:pPr marL="1200150" lvl="2" indent="-285750" algn="l">
                  <a:buFont typeface="Wingdings" pitchFamily="2" charset="2"/>
                  <a:buChar char="§"/>
                </a:pPr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94E1787-CE08-B449-81F6-9367FF680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17" y="1352914"/>
                <a:ext cx="5112971" cy="4549964"/>
              </a:xfrm>
              <a:prstGeom prst="rect">
                <a:avLst/>
              </a:prstGeom>
              <a:blipFill>
                <a:blip r:embed="rId2"/>
                <a:stretch>
                  <a:fillRect l="-1980" t="-1393" r="-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DCBD4A78-0419-4749-8D7B-B3CF4CA4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2"/>
          <a:stretch/>
        </p:blipFill>
        <p:spPr>
          <a:xfrm>
            <a:off x="5452487" y="955122"/>
            <a:ext cx="3049376" cy="2429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2852DA-DA38-E445-BE5F-E71320EE7C36}"/>
                  </a:ext>
                </a:extLst>
              </p:cNvPr>
              <p:cNvSpPr/>
              <p:nvPr/>
            </p:nvSpPr>
            <p:spPr>
              <a:xfrm>
                <a:off x="263700" y="3959715"/>
                <a:ext cx="5247084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sz="1600" dirty="0"/>
                  <a:t>If obstacle is farther away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set 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endParaRPr lang="en-US" sz="16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sz="1600" dirty="0"/>
                  <a:t>If obstacle is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/>
                  <a:t>, take the maximum distance 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endParaRPr lang="en-US" sz="16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sz="1600" dirty="0"/>
                  <a:t>If obstacle is closer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/>
                  <a:t>, attempt to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such that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/>
                  <a:t> can be satisfied</a:t>
                </a: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2852DA-DA38-E445-BE5F-E71320EE7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00" y="3959715"/>
                <a:ext cx="5247084" cy="2062103"/>
              </a:xfrm>
              <a:prstGeom prst="rect">
                <a:avLst/>
              </a:prstGeom>
              <a:blipFill>
                <a:blip r:embed="rId4"/>
                <a:stretch>
                  <a:fillRect t="-1227" b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766AC81-3F16-5140-B58F-8ECC5ED7BB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6" r="22413" b="3428"/>
          <a:stretch/>
        </p:blipFill>
        <p:spPr>
          <a:xfrm>
            <a:off x="5641267" y="3844718"/>
            <a:ext cx="2631420" cy="25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3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Optimization – </a:t>
            </a:r>
            <a:r>
              <a:rPr lang="en-US" dirty="0" err="1"/>
              <a:t>Algorithim</a:t>
            </a:r>
            <a:r>
              <a:rPr lang="en-US" dirty="0"/>
              <a:t>, objective function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9A551606-6DE1-BD45-B8A4-1DCA2AC5D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213" y="1345166"/>
            <a:ext cx="5491495" cy="338554"/>
          </a:xfrm>
        </p:spPr>
        <p:txBody>
          <a:bodyPr/>
          <a:lstStyle/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9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CA2D7D9-A500-2A47-82CF-D26789F6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A848514-8C09-474A-92D2-7BDFD34F7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79" y="1345166"/>
            <a:ext cx="5466371" cy="338554"/>
          </a:xfrm>
        </p:spPr>
        <p:txBody>
          <a:bodyPr/>
          <a:lstStyle/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C145CD9-0814-B14D-AC00-49E2D2CE7D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sp>
        <p:nvSpPr>
          <p:cNvPr id="5" name="Picture or Chart" descr="Picture or Chart">
            <a:extLst>
              <a:ext uri="{FF2B5EF4-FFF2-40B4-BE49-F238E27FC236}">
                <a16:creationId xmlns:a16="http://schemas.microsoft.com/office/drawing/2014/main" id="{70C0FC20-65BB-B945-B2BE-73D28F4D84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21019431-9B99-5843-A9A4-0370000D39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61A6DE1-C3E0-2141-AA64-FC84F35B0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" descr="Picture Description">
            <a:extLst>
              <a:ext uri="{FF2B5EF4-FFF2-40B4-BE49-F238E27FC236}">
                <a16:creationId xmlns:a16="http://schemas.microsoft.com/office/drawing/2014/main" id="{743B5515-37CF-1841-9F7A-6E8E043F7E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hoto caption">
            <a:extLst>
              <a:ext uri="{FF2B5EF4-FFF2-40B4-BE49-F238E27FC236}">
                <a16:creationId xmlns:a16="http://schemas.microsoft.com/office/drawing/2014/main" id="{4CB3860C-DEA2-CF4C-B2AF-2713BED0B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045" y="304800"/>
            <a:ext cx="2879168" cy="1253420"/>
          </a:xfrm>
        </p:spPr>
        <p:txBody>
          <a:bodyPr/>
          <a:lstStyle/>
          <a:p>
            <a:r>
              <a:rPr lang="en-US" dirty="0"/>
              <a:t>Brief photo caption. Place in top left or right corner. </a:t>
            </a:r>
            <a:r>
              <a:rPr lang="en-US" dirty="0" err="1"/>
              <a:t>Acumin</a:t>
            </a:r>
            <a:r>
              <a:rPr lang="en-US" dirty="0"/>
              <a:t> Pro Bold 18 pt. Make text black or white for legibility.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6BC802ED-10E7-9B41-9557-720E7B7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19CECEF-3D58-B441-9BA4-BF0327D6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82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TOPIC OR TITLE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Fact or highlight. </a:t>
            </a:r>
            <a:r>
              <a:rPr lang="en-US" dirty="0" err="1"/>
              <a:t>Acumin</a:t>
            </a:r>
            <a:r>
              <a:rPr lang="en-US" dirty="0"/>
              <a:t> Pro Medium 24 pt. Keep it short with bite-size chunks of information.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6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Body Text">
            <a:extLst>
              <a:ext uri="{FF2B5EF4-FFF2-40B4-BE49-F238E27FC236}">
                <a16:creationId xmlns:a16="http://schemas.microsoft.com/office/drawing/2014/main" id="{DDF1DEAD-BDC7-D142-97B9-9A0BD2570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Conclusion, call to action or contact information.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98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3C0A-8283-4773-B4B9-D92C813C86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33F1E-723C-44B3-9084-DE3D41D7B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0233" y="993531"/>
            <a:ext cx="8178644" cy="5086349"/>
          </a:xfrm>
        </p:spPr>
        <p:txBody>
          <a:bodyPr/>
          <a:lstStyle/>
          <a:p>
            <a:r>
              <a:rPr lang="en-US" dirty="0"/>
              <a:t>[1] </a:t>
            </a:r>
            <a:r>
              <a:rPr lang="en-US" dirty="0" err="1"/>
              <a:t>Z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hijie</a:t>
            </a:r>
            <a:r>
              <a:rPr lang="en-US" b="0" i="0" dirty="0">
                <a:effectLst/>
                <a:latin typeface="Arial" panose="020B0604020202020204" pitchFamily="34" charset="0"/>
              </a:rPr>
              <a:t> Zhu, Edward Schmerling, and Marco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Pavone</a:t>
            </a:r>
            <a:r>
              <a:rPr lang="en-US" b="0" i="0" dirty="0">
                <a:effectLst/>
                <a:latin typeface="Arial" panose="020B0604020202020204" pitchFamily="34" charset="0"/>
              </a:rPr>
              <a:t>. A convex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optimiza-tion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 approach to smooth trajectories for motion planning with car-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likerobots</a:t>
            </a:r>
            <a:r>
              <a:rPr lang="en-US" b="0" i="0" dirty="0">
                <a:effectLst/>
                <a:latin typeface="Arial" panose="020B0604020202020204" pitchFamily="34" charset="0"/>
              </a:rPr>
              <a:t>. In2015 54th IEEE Conference on Decision and Control (CDC),pages 835–842. IEEE.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7FB22-634B-4402-9CFC-920A2CD55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F5FED-7CC0-43C7-94CD-50F47AAB8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760A-A0C9-4824-BD64-494C90644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B0049-3815-4367-8989-282408369E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432" y="955122"/>
            <a:ext cx="8188579" cy="5124759"/>
          </a:xfrm>
        </p:spPr>
        <p:txBody>
          <a:bodyPr/>
          <a:lstStyle/>
          <a:p>
            <a:r>
              <a:rPr lang="en-US" dirty="0"/>
              <a:t>Delivery Robot (slide 2): https://www.mprnews.org/story/2017/03/23/npr-hungry-call-your-neighborhood-delivery-robot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Urban Air Mobility Aircraft (slide 3): https://www.airbus.com/newsroom/stories/urban-air-mobility-the-sky-is-yours.html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Last Mile Delivery Aircraft (slide 3): https://www.istockphoto.com/photo/drones-carry-express-packages-in-the-sky-npackages-are-transported-in-high-tech-gm1021718756-274367945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E9188-E425-42CF-9D2A-F86D0FA52C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E9E03-659C-484E-BF56-0DF1A03EB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31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Background and Motivation 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 err="1"/>
              <a:t>Bri</a:t>
            </a:r>
            <a:r>
              <a:rPr lang="en-US" dirty="0"/>
              <a:t> Meyer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72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 &amp; Motivation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536" y="1075354"/>
            <a:ext cx="4258207" cy="4797489"/>
          </a:xfrm>
        </p:spPr>
        <p:txBody>
          <a:bodyPr/>
          <a:lstStyle/>
          <a:p>
            <a:pPr lvl="0"/>
            <a:r>
              <a:rPr lang="en-US" sz="2400" dirty="0"/>
              <a:t>Autonomous vehicles are viable solutions for many issues today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Route-planning algorithms for known maps are often jagged and inefficient</a:t>
            </a:r>
          </a:p>
          <a:p>
            <a:pPr lvl="0"/>
            <a:endParaRPr lang="en-US" sz="2400" dirty="0"/>
          </a:p>
          <a:p>
            <a:pPr lvl="0">
              <a:defRPr/>
            </a:pPr>
            <a:r>
              <a:rPr lang="en-US" sz="2400" dirty="0"/>
              <a:t>Convex optimization methods can smooth and shorten these trajectories for better speed and vehicle performance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1C685-3B63-448A-ABC5-57931D5D2F44}"/>
              </a:ext>
            </a:extLst>
          </p:cNvPr>
          <p:cNvSpPr txBox="1"/>
          <p:nvPr/>
        </p:nvSpPr>
        <p:spPr>
          <a:xfrm>
            <a:off x="5442438" y="5892429"/>
            <a:ext cx="2835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Adapted from [1]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7EED-62FA-4C8F-BB58-EB549899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424" y="3598131"/>
            <a:ext cx="2914124" cy="2287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2543C9-4CD9-48D7-ADF5-654CFDA2C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723" y="972496"/>
            <a:ext cx="2912825" cy="2184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EC57DB-2B03-4DEC-BAA1-4EB9173A4A6C}"/>
              </a:ext>
            </a:extLst>
          </p:cNvPr>
          <p:cNvSpPr txBox="1"/>
          <p:nvPr/>
        </p:nvSpPr>
        <p:spPr>
          <a:xfrm>
            <a:off x="5442438" y="3208963"/>
            <a:ext cx="2835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</a:t>
            </a:r>
            <a:r>
              <a:rPr lang="en-US" sz="900" dirty="0" err="1"/>
              <a:t>MPRNews</a:t>
            </a:r>
            <a:endParaRPr lang="en-US" sz="900" dirty="0"/>
          </a:p>
        </p:txBody>
      </p:sp>
      <p:pic>
        <p:nvPicPr>
          <p:cNvPr id="3" name="Background&amp;motivation1">
            <a:hlinkClick r:id="" action="ppaction://media"/>
            <a:extLst>
              <a:ext uri="{FF2B5EF4-FFF2-40B4-BE49-F238E27FC236}">
                <a16:creationId xmlns:a16="http://schemas.microsoft.com/office/drawing/2014/main" id="{F76766BC-8E7A-4C43-B08A-FBF4A8429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9363" y="65261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00"/>
    </mc:Choice>
    <mc:Fallback>
      <p:transition spd="slow"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65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8996-EAF9-40E5-858D-840E297FD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 &amp; 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CD51-ED6D-4B96-BFB3-CDEB6BF58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014" y="955122"/>
            <a:ext cx="3761651" cy="4962101"/>
          </a:xfrm>
        </p:spPr>
        <p:txBody>
          <a:bodyPr>
            <a:normAutofit/>
          </a:bodyPr>
          <a:lstStyle/>
          <a:p>
            <a:r>
              <a:rPr lang="en-US" sz="2400" dirty="0"/>
              <a:t>Trajectory planning &amp; optimization can be used in aerospace applications</a:t>
            </a:r>
          </a:p>
          <a:p>
            <a:pPr lvl="1"/>
            <a:r>
              <a:rPr lang="en-US" sz="2000" dirty="0"/>
              <a:t>Urban Air Mobility</a:t>
            </a:r>
          </a:p>
          <a:p>
            <a:pPr lvl="1"/>
            <a:r>
              <a:rPr lang="en-US" sz="2000" dirty="0"/>
              <a:t>Last Mile Delivery</a:t>
            </a:r>
          </a:p>
          <a:p>
            <a:pPr marL="228600" lvl="1" indent="0">
              <a:buNone/>
            </a:pPr>
            <a:endParaRPr lang="en-US" sz="2000" dirty="0"/>
          </a:p>
          <a:p>
            <a:r>
              <a:rPr lang="en-US" sz="2400" dirty="0"/>
              <a:t>Little work has been done to apply these methods to 3D spaces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4D317-7F26-4FC7-99B2-995B74396C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C3E40-C0F3-4173-B560-85FC82138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8BA3B-C3F5-4CCC-AABE-817D2861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435" y="1108987"/>
            <a:ext cx="3567939" cy="2003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3C7A4-9759-45F0-9D8B-4E94D1D0CD4F}"/>
              </a:ext>
            </a:extLst>
          </p:cNvPr>
          <p:cNvSpPr txBox="1"/>
          <p:nvPr/>
        </p:nvSpPr>
        <p:spPr>
          <a:xfrm>
            <a:off x="4845434" y="3184750"/>
            <a:ext cx="35679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Airbus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40538-5D9D-4EB7-B0B2-9B5FE4162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433" y="3502046"/>
            <a:ext cx="3567940" cy="2007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5B10B-B104-417B-8AAD-20E32F41BD64}"/>
              </a:ext>
            </a:extLst>
          </p:cNvPr>
          <p:cNvSpPr txBox="1"/>
          <p:nvPr/>
        </p:nvSpPr>
        <p:spPr>
          <a:xfrm>
            <a:off x="4845433" y="5543985"/>
            <a:ext cx="35679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iStock</a:t>
            </a:r>
          </a:p>
        </p:txBody>
      </p:sp>
      <p:pic>
        <p:nvPicPr>
          <p:cNvPr id="10" name="Background&amp;motivation2">
            <a:hlinkClick r:id="" action="ppaction://media"/>
            <a:extLst>
              <a:ext uri="{FF2B5EF4-FFF2-40B4-BE49-F238E27FC236}">
                <a16:creationId xmlns:a16="http://schemas.microsoft.com/office/drawing/2014/main" id="{1C5C6453-C760-40B7-9640-B34103E82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9363" y="65261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7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0"/>
    </mc:Choice>
    <mc:Fallback>
      <p:transition spd="slow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12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BD47-A1AC-4E1D-966B-F7FFD32FEA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2F7C4-BA7D-4F3F-B5E5-8B9F3B890C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1" y="1126671"/>
            <a:ext cx="8108574" cy="4697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Expand upon previously developed algorithms for 2D spaces to demonstrate route planning and trajectory optimization in a 3D environment for unmanned and autonomous air vehicle applications.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27407-B23E-461E-8193-C8A13D16E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FEC29-CDB1-4B20-B4C0-8C7F46EEF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Objective">
            <a:hlinkClick r:id="" action="ppaction://media"/>
            <a:extLst>
              <a:ext uri="{FF2B5EF4-FFF2-40B4-BE49-F238E27FC236}">
                <a16:creationId xmlns:a16="http://schemas.microsoft.com/office/drawing/2014/main" id="{7ECEF136-2507-4245-8CAE-514BBED83F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6896" y="65261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3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00"/>
    </mc:Choice>
    <mc:Fallback>
      <p:transition spd="slow" advTm="2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768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Path Planning Algorithm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Steve Hannah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BE777EC-AF4E-4D42-8B9F-D1C5E7E50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4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1"/>
    </mc:Choice>
    <mc:Fallback>
      <p:transition spd="slow" advTm="8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Planning Algorithm – RRT*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9A551606-6DE1-BD45-B8A4-1DCA2AC5D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213" y="1345166"/>
            <a:ext cx="5491495" cy="338554"/>
          </a:xfrm>
        </p:spPr>
        <p:txBody>
          <a:bodyPr/>
          <a:lstStyle/>
          <a:p>
            <a:r>
              <a:rPr lang="en-US" dirty="0"/>
              <a:t>The RRT* Algorithm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7212" y="1764792"/>
            <a:ext cx="7296161" cy="41788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this project, the Rapidly-Exploring Random Trees (RRT*) Algorithm was chosen due to is variability</a:t>
            </a:r>
          </a:p>
          <a:p>
            <a:pPr lvl="0"/>
            <a:r>
              <a:rPr lang="en-US" dirty="0"/>
              <a:t>Inputs/Outputs:</a:t>
            </a:r>
          </a:p>
          <a:p>
            <a:pPr lvl="1"/>
            <a:r>
              <a:rPr lang="en-US" dirty="0"/>
              <a:t>Input: Environment – Terrain, Starting Position, Goal, Obstacle</a:t>
            </a:r>
          </a:p>
          <a:p>
            <a:pPr lvl="1"/>
            <a:r>
              <a:rPr lang="en-US" dirty="0"/>
              <a:t>Input: Tuning Parameters – Number of Randomly Generate Points, Step Size, Obstacle Buffer, Number of Interpolated Path Points</a:t>
            </a:r>
          </a:p>
          <a:p>
            <a:pPr lvl="1"/>
            <a:r>
              <a:rPr lang="en-US" dirty="0"/>
              <a:t>Output: Optimal Path</a:t>
            </a:r>
          </a:p>
          <a:p>
            <a:pPr lvl="0"/>
            <a:r>
              <a:rPr lang="en-US" dirty="0"/>
              <a:t>Algorithm: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Generate Random Node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Find Existing Node closest to the Random Node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Check for Collision between the Closest Node to the Random Node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If No Collision, take a step towards the Random Node and Create New Node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Once all Random Nodes have been Generated, Build Optimal Path</a:t>
            </a:r>
          </a:p>
          <a:p>
            <a:pPr lvl="0"/>
            <a:endParaRPr lang="en-US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D2C4A0B0-200C-D945-97E2-A6F9E3BD9F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67"/>
    </mc:Choice>
    <mc:Fallback xmlns="">
      <p:transition spd="slow" advTm="50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96ED-3DD4-1E4B-81B2-67769BF45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Planning Algorithm – RRT*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C7C12-D5A1-3546-884B-405E028FD0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C48E-2757-7040-837B-BF1223365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B41CC-AFCB-B848-AB6B-7498E69A119B}"/>
              </a:ext>
            </a:extLst>
          </p:cNvPr>
          <p:cNvGrpSpPr/>
          <p:nvPr/>
        </p:nvGrpSpPr>
        <p:grpSpPr>
          <a:xfrm>
            <a:off x="519814" y="1741719"/>
            <a:ext cx="8076440" cy="3470061"/>
            <a:chOff x="1457702" y="1416894"/>
            <a:chExt cx="8076440" cy="347006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4C87B3-1C8C-304B-ABB9-A3E7DFC6D475}"/>
                </a:ext>
              </a:extLst>
            </p:cNvPr>
            <p:cNvCxnSpPr>
              <a:cxnSpLocks/>
              <a:endCxn id="10" idx="6"/>
            </p:cNvCxnSpPr>
            <p:nvPr/>
          </p:nvCxnSpPr>
          <p:spPr>
            <a:xfrm flipV="1">
              <a:off x="3486912" y="4064508"/>
              <a:ext cx="755904" cy="19431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155661-8DA3-3043-9EFB-FDDCB91276FE}"/>
                </a:ext>
              </a:extLst>
            </p:cNvPr>
            <p:cNvCxnSpPr>
              <a:cxnSpLocks/>
              <a:stCxn id="9" idx="5"/>
              <a:endCxn id="12" idx="2"/>
            </p:cNvCxnSpPr>
            <p:nvPr/>
          </p:nvCxnSpPr>
          <p:spPr>
            <a:xfrm>
              <a:off x="3627400" y="4299669"/>
              <a:ext cx="450824" cy="199179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D32FAC-FE64-6840-8C15-6E03F38AAB97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V="1">
              <a:off x="4145282" y="3890772"/>
              <a:ext cx="688846" cy="17373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8802E-541F-364F-B1BD-857888EA543A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4696970" y="3607773"/>
              <a:ext cx="587982" cy="320338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56CEF6-F7C1-B942-8838-A1B0CA6F4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5415" y="4415706"/>
              <a:ext cx="786868" cy="32494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518DBC5-247D-6F41-A4C7-2B46A2AF2C10}"/>
                </a:ext>
              </a:extLst>
            </p:cNvPr>
            <p:cNvCxnSpPr>
              <a:cxnSpLocks/>
              <a:stCxn id="10" idx="4"/>
              <a:endCxn id="18" idx="0"/>
            </p:cNvCxnSpPr>
            <p:nvPr/>
          </p:nvCxnSpPr>
          <p:spPr>
            <a:xfrm flipH="1" flipV="1">
              <a:off x="4052037" y="3191667"/>
              <a:ext cx="108483" cy="959709"/>
            </a:xfrm>
            <a:prstGeom prst="line">
              <a:avLst/>
            </a:prstGeom>
            <a:ln w="5715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2F07F49-171A-0E47-8A5A-BE94723F2024}"/>
                </a:ext>
              </a:extLst>
            </p:cNvPr>
            <p:cNvSpPr/>
            <p:nvPr/>
          </p:nvSpPr>
          <p:spPr>
            <a:xfrm>
              <a:off x="2085506" y="4594347"/>
              <a:ext cx="301752" cy="292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342DA50-3F1E-914F-A837-482738CD604C}"/>
                </a:ext>
              </a:extLst>
            </p:cNvPr>
            <p:cNvSpPr/>
            <p:nvPr/>
          </p:nvSpPr>
          <p:spPr>
            <a:xfrm>
              <a:off x="2895600" y="4325112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FA6FE1B-4CA1-FE46-8445-58F913359D4A}"/>
                </a:ext>
              </a:extLst>
            </p:cNvPr>
            <p:cNvSpPr/>
            <p:nvPr/>
          </p:nvSpPr>
          <p:spPr>
            <a:xfrm>
              <a:off x="3486912" y="4151376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17CD45-144B-3B4F-87F9-57EE3A29B5B3}"/>
                </a:ext>
              </a:extLst>
            </p:cNvPr>
            <p:cNvSpPr/>
            <p:nvPr/>
          </p:nvSpPr>
          <p:spPr>
            <a:xfrm>
              <a:off x="4078224" y="3977640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C8F77E-855B-B94F-9FCA-BE0A9A708369}"/>
                </a:ext>
              </a:extLst>
            </p:cNvPr>
            <p:cNvSpPr/>
            <p:nvPr/>
          </p:nvSpPr>
          <p:spPr>
            <a:xfrm>
              <a:off x="4669536" y="3803904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5B457-C3ED-E243-B67F-A40D505ED2EC}"/>
                </a:ext>
              </a:extLst>
            </p:cNvPr>
            <p:cNvSpPr/>
            <p:nvPr/>
          </p:nvSpPr>
          <p:spPr>
            <a:xfrm>
              <a:off x="4078224" y="4411980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31CB3-B4D7-DD4E-BF30-B7471E6AD340}"/>
                </a:ext>
              </a:extLst>
            </p:cNvPr>
            <p:cNvSpPr/>
            <p:nvPr/>
          </p:nvSpPr>
          <p:spPr>
            <a:xfrm>
              <a:off x="5260848" y="3459480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E9D0FB-315C-134A-BDFF-4E38AA0D1BE7}"/>
                </a:ext>
              </a:extLst>
            </p:cNvPr>
            <p:cNvSpPr/>
            <p:nvPr/>
          </p:nvSpPr>
          <p:spPr>
            <a:xfrm>
              <a:off x="5358384" y="3808476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91DF1D-2908-3B46-B3B7-542300562EEF}"/>
                </a:ext>
              </a:extLst>
            </p:cNvPr>
            <p:cNvSpPr/>
            <p:nvPr/>
          </p:nvSpPr>
          <p:spPr>
            <a:xfrm>
              <a:off x="5751576" y="4151376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F9228267-7EE2-274D-A9C7-083BE2B6579F}"/>
                </a:ext>
              </a:extLst>
            </p:cNvPr>
            <p:cNvSpPr/>
            <p:nvPr/>
          </p:nvSpPr>
          <p:spPr>
            <a:xfrm>
              <a:off x="3627120" y="1435608"/>
              <a:ext cx="350520" cy="384048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0221BC-6D56-D34D-8178-15A803F06E92}"/>
                </a:ext>
              </a:extLst>
            </p:cNvPr>
            <p:cNvSpPr/>
            <p:nvPr/>
          </p:nvSpPr>
          <p:spPr>
            <a:xfrm>
              <a:off x="3969741" y="3191667"/>
              <a:ext cx="164592" cy="17373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844EC2-A741-594C-B518-2E7D9E6EB870}"/>
                </a:ext>
              </a:extLst>
            </p:cNvPr>
            <p:cNvCxnSpPr>
              <a:cxnSpLocks/>
              <a:endCxn id="9" idx="6"/>
            </p:cNvCxnSpPr>
            <p:nvPr/>
          </p:nvCxnSpPr>
          <p:spPr>
            <a:xfrm flipV="1">
              <a:off x="2945892" y="4238244"/>
              <a:ext cx="705612" cy="17373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808012B-6C54-0143-8116-E6A5B80A8D59}"/>
                </a:ext>
              </a:extLst>
            </p:cNvPr>
            <p:cNvCxnSpPr>
              <a:cxnSpLocks/>
              <a:stCxn id="11" idx="6"/>
              <a:endCxn id="14" idx="6"/>
            </p:cNvCxnSpPr>
            <p:nvPr/>
          </p:nvCxnSpPr>
          <p:spPr>
            <a:xfrm>
              <a:off x="4834128" y="3890772"/>
              <a:ext cx="688848" cy="4572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7ADFF6A-C539-1A40-8EF4-3E0EF134AD5C}"/>
                </a:ext>
              </a:extLst>
            </p:cNvPr>
            <p:cNvCxnSpPr>
              <a:cxnSpLocks/>
              <a:stCxn id="15" idx="5"/>
              <a:endCxn id="14" idx="1"/>
            </p:cNvCxnSpPr>
            <p:nvPr/>
          </p:nvCxnSpPr>
          <p:spPr>
            <a:xfrm flipH="1" flipV="1">
              <a:off x="5382488" y="3833919"/>
              <a:ext cx="509576" cy="46575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1E910B0-B330-4942-9AC4-B88A85021796}"/>
                </a:ext>
              </a:extLst>
            </p:cNvPr>
            <p:cNvGrpSpPr/>
            <p:nvPr/>
          </p:nvGrpSpPr>
          <p:grpSpPr>
            <a:xfrm>
              <a:off x="4022598" y="1416894"/>
              <a:ext cx="3384042" cy="431243"/>
              <a:chOff x="4022598" y="1416894"/>
              <a:chExt cx="3384042" cy="43124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A6140FF-99E0-4A4D-B13B-CEFEB5DB1F49}"/>
                  </a:ext>
                </a:extLst>
              </p:cNvPr>
              <p:cNvSpPr txBox="1"/>
              <p:nvPr/>
            </p:nvSpPr>
            <p:spPr>
              <a:xfrm>
                <a:off x="4160520" y="1463040"/>
                <a:ext cx="324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Randomly Generated Node</a:t>
                </a:r>
              </a:p>
            </p:txBody>
          </p:sp>
          <p:sp>
            <p:nvSpPr>
              <p:cNvPr id="57" name="Right Brace 56">
                <a:extLst>
                  <a:ext uri="{FF2B5EF4-FFF2-40B4-BE49-F238E27FC236}">
                    <a16:creationId xmlns:a16="http://schemas.microsoft.com/office/drawing/2014/main" id="{4226CAD5-146C-BA49-A62D-C0508DECAC95}"/>
                  </a:ext>
                </a:extLst>
              </p:cNvPr>
              <p:cNvSpPr/>
              <p:nvPr/>
            </p:nvSpPr>
            <p:spPr>
              <a:xfrm>
                <a:off x="4022598" y="1416894"/>
                <a:ext cx="182880" cy="431243"/>
              </a:xfrm>
              <a:prstGeom prst="righ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8F6DB46-098F-224A-913C-AC99FA7511BC}"/>
                </a:ext>
              </a:extLst>
            </p:cNvPr>
            <p:cNvGrpSpPr/>
            <p:nvPr/>
          </p:nvGrpSpPr>
          <p:grpSpPr>
            <a:xfrm>
              <a:off x="6086854" y="3297150"/>
              <a:ext cx="3447288" cy="1494306"/>
              <a:chOff x="3971060" y="1038894"/>
              <a:chExt cx="3447288" cy="1494306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F21D9A-AC1F-954E-9871-D02E0589D328}"/>
                  </a:ext>
                </a:extLst>
              </p:cNvPr>
              <p:cNvSpPr txBox="1"/>
              <p:nvPr/>
            </p:nvSpPr>
            <p:spPr>
              <a:xfrm>
                <a:off x="4172228" y="1610656"/>
                <a:ext cx="324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Existing Nodal Network</a:t>
                </a:r>
              </a:p>
            </p:txBody>
          </p:sp>
          <p:sp>
            <p:nvSpPr>
              <p:cNvPr id="61" name="Right Brace 60">
                <a:extLst>
                  <a:ext uri="{FF2B5EF4-FFF2-40B4-BE49-F238E27FC236}">
                    <a16:creationId xmlns:a16="http://schemas.microsoft.com/office/drawing/2014/main" id="{28CA8BD4-5B77-AD41-BF21-B7D20CF187EA}"/>
                  </a:ext>
                </a:extLst>
              </p:cNvPr>
              <p:cNvSpPr/>
              <p:nvPr/>
            </p:nvSpPr>
            <p:spPr>
              <a:xfrm>
                <a:off x="3971060" y="1038894"/>
                <a:ext cx="234418" cy="1494306"/>
              </a:xfrm>
              <a:prstGeom prst="righ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8FB6DA1-F0FA-9742-9278-5B22071366B6}"/>
                </a:ext>
              </a:extLst>
            </p:cNvPr>
            <p:cNvGrpSpPr/>
            <p:nvPr/>
          </p:nvGrpSpPr>
          <p:grpSpPr>
            <a:xfrm>
              <a:off x="1457702" y="3101346"/>
              <a:ext cx="2414015" cy="420672"/>
              <a:chOff x="1457702" y="3101346"/>
              <a:chExt cx="2414015" cy="42067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5E8B3E-97FB-3646-B8B6-FB142D8F953B}"/>
                  </a:ext>
                </a:extLst>
              </p:cNvPr>
              <p:cNvSpPr txBox="1"/>
              <p:nvPr/>
            </p:nvSpPr>
            <p:spPr>
              <a:xfrm>
                <a:off x="1457702" y="3152686"/>
                <a:ext cx="2331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Proposed New Node</a:t>
                </a:r>
              </a:p>
            </p:txBody>
          </p:sp>
          <p:sp>
            <p:nvSpPr>
              <p:cNvPr id="65" name="Left Brace 64">
                <a:extLst>
                  <a:ext uri="{FF2B5EF4-FFF2-40B4-BE49-F238E27FC236}">
                    <a16:creationId xmlns:a16="http://schemas.microsoft.com/office/drawing/2014/main" id="{90A8188E-7093-414D-A34F-4FA13CF10F05}"/>
                  </a:ext>
                </a:extLst>
              </p:cNvPr>
              <p:cNvSpPr/>
              <p:nvPr/>
            </p:nvSpPr>
            <p:spPr>
              <a:xfrm>
                <a:off x="3707125" y="3101346"/>
                <a:ext cx="164592" cy="369332"/>
              </a:xfrm>
              <a:prstGeom prst="lef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61D5BC-C75E-7148-A1F6-156648ABE8AD}"/>
                </a:ext>
              </a:extLst>
            </p:cNvPr>
            <p:cNvGrpSpPr/>
            <p:nvPr/>
          </p:nvGrpSpPr>
          <p:grpSpPr>
            <a:xfrm>
              <a:off x="1911097" y="3424994"/>
              <a:ext cx="2331719" cy="528583"/>
              <a:chOff x="1750940" y="3033743"/>
              <a:chExt cx="2331719" cy="528583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5E3921-24BB-6A49-B5FB-E0A782BC4654}"/>
                  </a:ext>
                </a:extLst>
              </p:cNvPr>
              <p:cNvSpPr txBox="1"/>
              <p:nvPr/>
            </p:nvSpPr>
            <p:spPr>
              <a:xfrm>
                <a:off x="1750940" y="3116218"/>
                <a:ext cx="2331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Defined Step Size</a:t>
                </a:r>
              </a:p>
            </p:txBody>
          </p:sp>
          <p:sp>
            <p:nvSpPr>
              <p:cNvPr id="69" name="Left Brace 68">
                <a:extLst>
                  <a:ext uri="{FF2B5EF4-FFF2-40B4-BE49-F238E27FC236}">
                    <a16:creationId xmlns:a16="http://schemas.microsoft.com/office/drawing/2014/main" id="{13F8C000-9353-6C4B-AF7E-C9FD1D284F5C}"/>
                  </a:ext>
                </a:extLst>
              </p:cNvPr>
              <p:cNvSpPr/>
              <p:nvPr/>
            </p:nvSpPr>
            <p:spPr>
              <a:xfrm>
                <a:off x="3692655" y="3033743"/>
                <a:ext cx="164592" cy="528583"/>
              </a:xfrm>
              <a:prstGeom prst="lef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8474BEE9-D827-DD40-871D-4C524A0E5493}"/>
              </a:ext>
            </a:extLst>
          </p:cNvPr>
          <p:cNvSpPr/>
          <p:nvPr/>
        </p:nvSpPr>
        <p:spPr>
          <a:xfrm>
            <a:off x="6634485" y="2252926"/>
            <a:ext cx="301752" cy="2926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942EAB-E857-1341-897A-477EB02DF39A}"/>
              </a:ext>
            </a:extLst>
          </p:cNvPr>
          <p:cNvSpPr txBox="1"/>
          <p:nvPr/>
        </p:nvSpPr>
        <p:spPr>
          <a:xfrm>
            <a:off x="1718355" y="5021327"/>
            <a:ext cx="32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Node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BA4481ED-C692-4C40-9722-C912511E5750}"/>
              </a:ext>
            </a:extLst>
          </p:cNvPr>
          <p:cNvSpPr/>
          <p:nvPr/>
        </p:nvSpPr>
        <p:spPr>
          <a:xfrm>
            <a:off x="1580433" y="4975181"/>
            <a:ext cx="182880" cy="431243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FADDED4-DD0B-A34A-89E7-DF2CE18F4991}"/>
              </a:ext>
            </a:extLst>
          </p:cNvPr>
          <p:cNvSpPr txBox="1"/>
          <p:nvPr/>
        </p:nvSpPr>
        <p:spPr>
          <a:xfrm>
            <a:off x="7156074" y="2277331"/>
            <a:ext cx="32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Node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A1205D51-81A4-4D46-A0C4-F1275A98A375}"/>
              </a:ext>
            </a:extLst>
          </p:cNvPr>
          <p:cNvSpPr/>
          <p:nvPr/>
        </p:nvSpPr>
        <p:spPr>
          <a:xfrm>
            <a:off x="7018152" y="2231185"/>
            <a:ext cx="182880" cy="431243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Audio 110">
            <a:hlinkClick r:id="" action="ppaction://media"/>
            <a:extLst>
              <a:ext uri="{FF2B5EF4-FFF2-40B4-BE49-F238E27FC236}">
                <a16:creationId xmlns:a16="http://schemas.microsoft.com/office/drawing/2014/main" id="{689DE1B0-F267-2C44-B452-347524926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8"/>
    </mc:Choice>
    <mc:Fallback xmlns="">
      <p:transition spd="slow" advTm="49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152A-19E4-AB48-B214-637198013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Planning Algorithm – RRT*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A489A-2687-6740-8321-85A0F1CA4A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0283C-6854-BE4D-80E3-FC88BECAD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65" y="1874520"/>
            <a:ext cx="3765683" cy="3931920"/>
          </a:xfrm>
        </p:spPr>
        <p:txBody>
          <a:bodyPr/>
          <a:lstStyle/>
          <a:p>
            <a:r>
              <a:rPr lang="en-US" dirty="0"/>
              <a:t>Successfully navigates from the starting point to the goal without colliding with the obstacle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Random Points (blue x’s)</a:t>
            </a:r>
          </a:p>
          <a:p>
            <a:pPr lvl="1"/>
            <a:r>
              <a:rPr lang="en-US" dirty="0"/>
              <a:t>Nodal Network (black line)</a:t>
            </a:r>
          </a:p>
          <a:p>
            <a:pPr lvl="1"/>
            <a:r>
              <a:rPr lang="en-US" dirty="0"/>
              <a:t>Optimal Path (red line)</a:t>
            </a:r>
          </a:p>
          <a:p>
            <a:r>
              <a:rPr lang="en-US" dirty="0"/>
              <a:t>Outputs the Optimal Path to Downstream Functions</a:t>
            </a:r>
          </a:p>
          <a:p>
            <a:pPr lvl="1"/>
            <a:r>
              <a:rPr lang="en-US" dirty="0"/>
              <a:t>Optimal Path is interpolated to increase number of points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5E379-8EE3-3F4B-A871-02DE0B4C36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90E41-C1EB-114A-A1CC-880F8FDBA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DDAE0-244F-334E-B720-04ACD404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3" t="6855" r="4201" b="6079"/>
          <a:stretch/>
        </p:blipFill>
        <p:spPr>
          <a:xfrm>
            <a:off x="4347638" y="1874520"/>
            <a:ext cx="4522139" cy="3638314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19005C3-9211-0D48-9637-A6E162FDB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8"/>
    </mc:Choice>
    <mc:Fallback xmlns="">
      <p:transition spd="slow" advTm="33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urdue1">
  <a:themeElements>
    <a:clrScheme name="PurdueColors">
      <a:dk1>
        <a:srgbClr val="000000"/>
      </a:dk1>
      <a:lt1>
        <a:srgbClr val="000000"/>
      </a:lt1>
      <a:dk2>
        <a:srgbClr val="C4BFC0"/>
      </a:dk2>
      <a:lt2>
        <a:srgbClr val="C9B991"/>
      </a:lt2>
      <a:accent1>
        <a:srgbClr val="8E6F3E"/>
      </a:accent1>
      <a:accent2>
        <a:srgbClr val="555960"/>
      </a:accent2>
      <a:accent3>
        <a:srgbClr val="C9B991"/>
      </a:accent3>
      <a:accent4>
        <a:srgbClr val="FFFFFF"/>
      </a:accent4>
      <a:accent5>
        <a:srgbClr val="000000"/>
      </a:accent5>
      <a:accent6>
        <a:srgbClr val="555960"/>
      </a:accent6>
      <a:hlink>
        <a:srgbClr val="000000"/>
      </a:hlink>
      <a:folHlink>
        <a:srgbClr val="555960"/>
      </a:folHlink>
    </a:clrScheme>
    <a:fontScheme name="PurdueBrand">
      <a:majorFont>
        <a:latin typeface="Acumin Pro ExtraCondensed Smbd"/>
        <a:ea typeface=""/>
        <a:cs typeface=""/>
      </a:majorFont>
      <a:minorFont>
        <a:latin typeface="Acumin Pr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-CoE-Template_Gold_StandardScreen" id="{734A2872-EFDC-7545-8F60-D0C83ACC891D}" vid="{DA23825E-620D-D541-B6FB-A9133ED505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Purdue1</Template>
  <TotalTime>1415</TotalTime>
  <Words>872</Words>
  <Application>Microsoft Macintosh PowerPoint</Application>
  <PresentationFormat>On-screen Show (4:3)</PresentationFormat>
  <Paragraphs>160</Paragraphs>
  <Slides>19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Acumin Pro SemiCondensed</vt:lpstr>
      <vt:lpstr>United Sans Cd Md</vt:lpstr>
      <vt:lpstr>Acumin Pro Medium</vt:lpstr>
      <vt:lpstr>Acumin Pro ExtraCondensed</vt:lpstr>
      <vt:lpstr>Acumin Pro</vt:lpstr>
      <vt:lpstr>Cambria Math</vt:lpstr>
      <vt:lpstr>Acumin Pro ExtraCondensed Smbd</vt:lpstr>
      <vt:lpstr>Wingdings</vt:lpstr>
      <vt:lpstr>Acumin Pro Semibold</vt:lpstr>
      <vt:lpstr>Arial</vt:lpstr>
      <vt:lpstr>Courier New</vt:lpstr>
      <vt:lpstr>United Sans Reg Medium</vt:lpstr>
      <vt:lpstr>Purdue1</vt:lpstr>
      <vt:lpstr>Project PAVECOM</vt:lpstr>
      <vt:lpstr>1</vt:lpstr>
      <vt:lpstr>Background &amp; Motivation</vt:lpstr>
      <vt:lpstr>Background &amp; Motivation</vt:lpstr>
      <vt:lpstr>Objective</vt:lpstr>
      <vt:lpstr>2</vt:lpstr>
      <vt:lpstr>Path Planning Algorithm – RRT*</vt:lpstr>
      <vt:lpstr>Path Planning Algorithm – RRT*</vt:lpstr>
      <vt:lpstr>Path Planning Algorithm – RRT*</vt:lpstr>
      <vt:lpstr>3</vt:lpstr>
      <vt:lpstr>Bubbles &amp; Cube Algorithim</vt:lpstr>
      <vt:lpstr>Bubbles &amp; Cube Algorithim</vt:lpstr>
      <vt:lpstr>Optimization – Algorithim, objective function</vt:lpstr>
      <vt:lpstr>Results</vt:lpstr>
      <vt:lpstr>Brief photo caption. Place in top left or right corner. Acumin Pro Bold 18 pt. Make text black or white for legibility.</vt:lpstr>
      <vt:lpstr>123</vt:lpstr>
      <vt:lpstr>Thank You</vt:lpstr>
      <vt:lpstr>References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Cullen Robert Dahleen</dc:creator>
  <cp:lastModifiedBy>Cullen Robert Dahleen</cp:lastModifiedBy>
  <cp:revision>11</cp:revision>
  <dcterms:created xsi:type="dcterms:W3CDTF">2020-12-03T22:58:09Z</dcterms:created>
  <dcterms:modified xsi:type="dcterms:W3CDTF">2020-12-04T22:34:01Z</dcterms:modified>
</cp:coreProperties>
</file>